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2" r:id="rId3"/>
    <p:sldId id="278" r:id="rId4"/>
    <p:sldId id="280" r:id="rId5"/>
    <p:sldId id="268" r:id="rId6"/>
    <p:sldId id="269" r:id="rId7"/>
    <p:sldId id="270" r:id="rId8"/>
    <p:sldId id="271" r:id="rId9"/>
    <p:sldId id="281" r:id="rId10"/>
    <p:sldId id="272" r:id="rId11"/>
    <p:sldId id="282" r:id="rId12"/>
    <p:sldId id="273" r:id="rId13"/>
    <p:sldId id="274" r:id="rId14"/>
    <p:sldId id="277" r:id="rId15"/>
    <p:sldId id="266" r:id="rId16"/>
    <p:sldId id="267" r:id="rId17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cklin, Paul" initials="MP" lastIdx="1" clrIdx="0">
    <p:extLst>
      <p:ext uri="{19B8F6BF-5375-455C-9EA6-DF929625EA0E}">
        <p15:presenceInfo xmlns:p15="http://schemas.microsoft.com/office/powerpoint/2012/main" userId="S-1-5-21-1085031214-1292428093-527237240-18195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4336"/>
    <a:srgbClr val="FF9800"/>
    <a:srgbClr val="4CAF50"/>
    <a:srgbClr val="61899E"/>
    <a:srgbClr val="0000FF"/>
    <a:srgbClr val="990000"/>
    <a:srgbClr val="006297"/>
    <a:srgbClr val="DC8722"/>
    <a:srgbClr val="F2BE48"/>
    <a:srgbClr val="A80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79" d="100"/>
          <a:sy n="79" d="100"/>
        </p:scale>
        <p:origin x="840" y="4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1T09:26:46.678" idx="1">
    <p:pos x="10" y="10"/>
    <p:text>Here's where we would splice in Drew's previous video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11/24/2019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431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physicell-training/02-How-to-nanoHUB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hysiCell-Tools/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03-What-is-ABM" TargetMode="External"/><Relationship Id="rId2" Type="http://schemas.openxmlformats.org/officeDocument/2006/relationships/hyperlink" Target="https://github.com/physicell-training/04-PhysiCell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hysicell-training/master-li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anohub.org/tools/pc4biorobo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anohub.org/register" TargetMode="External"/><Relationship Id="rId2" Type="http://schemas.openxmlformats.org/officeDocument/2006/relationships/hyperlink" Target="https://nanohub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anohub.org/tools/pc4biorobot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Lesson 2:</a:t>
            </a:r>
            <a:r>
              <a:rPr lang="en-US" dirty="0"/>
              <a:t> How to use a PhysiCell </a:t>
            </a:r>
            <a:r>
              <a:rPr lang="en-US" dirty="0" err="1"/>
              <a:t>nanoHUB</a:t>
            </a:r>
            <a:r>
              <a:rPr lang="en-US" dirty="0"/>
              <a:t> app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Paul Macklin, Ph.D.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accent4">
                    <a:lumMod val="50000"/>
                  </a:schemeClr>
                </a:solidFill>
              </a:rPr>
              <a:t>MathCancer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u="sng" dirty="0"/>
              <a:t>last updated</a:t>
            </a:r>
            <a:r>
              <a:rPr lang="en-US" sz="1800" dirty="0"/>
              <a:t>: </a:t>
            </a:r>
            <a:r>
              <a:rPr lang="en-US" sz="1800"/>
              <a:t>November 13, </a:t>
            </a:r>
            <a:r>
              <a:rPr lang="en-US" sz="1800" dirty="0"/>
              <a:t>2019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89148" y="3025746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95" y="57090"/>
            <a:ext cx="420628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https://github.com/physicell-training/02-How-to-nanoHUB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429000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parameters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60684-28D8-4A86-ADE6-B8D14A02D2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user parameters </a:t>
            </a:r>
            <a:r>
              <a:rPr lang="en-US" dirty="0"/>
              <a:t>tab is where you set parameters that are specific to the app. </a:t>
            </a:r>
          </a:p>
          <a:p>
            <a:r>
              <a:rPr lang="en-US" dirty="0"/>
              <a:t>Each row is a parameter:</a:t>
            </a:r>
          </a:p>
          <a:p>
            <a:pPr lvl="1"/>
            <a:r>
              <a:rPr lang="en-US" dirty="0"/>
              <a:t>parameter name</a:t>
            </a:r>
          </a:p>
          <a:p>
            <a:pPr lvl="1"/>
            <a:r>
              <a:rPr lang="en-US" dirty="0"/>
              <a:t>parameter value</a:t>
            </a:r>
          </a:p>
          <a:p>
            <a:pPr lvl="1"/>
            <a:r>
              <a:rPr lang="en-US" dirty="0"/>
              <a:t>units </a:t>
            </a:r>
          </a:p>
          <a:p>
            <a:pPr lvl="1"/>
            <a:r>
              <a:rPr lang="en-US" dirty="0"/>
              <a:t>short parameter description</a:t>
            </a:r>
          </a:p>
          <a:p>
            <a:r>
              <a:rPr lang="en-US" dirty="0"/>
              <a:t>Consult the </a:t>
            </a:r>
            <a:r>
              <a:rPr lang="en-US" b="1" dirty="0"/>
              <a:t>about </a:t>
            </a:r>
            <a:r>
              <a:rPr lang="en-US" dirty="0"/>
              <a:t>tab for more mathematical information on the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523D46-902D-4C8B-9F48-C0EE8AA4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70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9575-1EA8-4E16-B5CC-19A303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C80F5-235C-4B38-8E91-A0EF0D8E8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31522"/>
            <a:ext cx="3657600" cy="1804838"/>
          </a:xfrm>
        </p:spPr>
        <p:txBody>
          <a:bodyPr>
            <a:normAutofit fontScale="92500"/>
          </a:bodyPr>
          <a:lstStyle/>
          <a:p>
            <a:r>
              <a:rPr lang="en-US" dirty="0"/>
              <a:t>Once ready, click </a:t>
            </a:r>
            <a:r>
              <a:rPr lang="en-US" b="1" dirty="0">
                <a:solidFill>
                  <a:schemeClr val="bg1"/>
                </a:solidFill>
                <a:highlight>
                  <a:srgbClr val="4CAF50"/>
                </a:highlight>
              </a:rPr>
              <a:t>  Run </a:t>
            </a:r>
            <a:r>
              <a:rPr lang="en-US" b="1" dirty="0">
                <a:solidFill>
                  <a:srgbClr val="4CAF50"/>
                </a:solidFill>
                <a:highlight>
                  <a:srgbClr val="4CAF50"/>
                </a:highlight>
              </a:rPr>
              <a:t>.</a:t>
            </a:r>
          </a:p>
          <a:p>
            <a:r>
              <a:rPr lang="en-US" dirty="0"/>
              <a:t>The standard model outputs will start appearing below </a:t>
            </a:r>
          </a:p>
          <a:p>
            <a:r>
              <a:rPr lang="en-US" dirty="0"/>
              <a:t>Click </a:t>
            </a:r>
            <a:r>
              <a:rPr lang="en-US" dirty="0">
                <a:highlight>
                  <a:srgbClr val="F44336"/>
                </a:highlight>
              </a:rPr>
              <a:t> </a:t>
            </a:r>
            <a:r>
              <a:rPr lang="en-US" b="1" dirty="0">
                <a:solidFill>
                  <a:srgbClr val="F44336"/>
                </a:solidFill>
                <a:highlight>
                  <a:srgbClr val="F44336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F44336"/>
                </a:highlight>
              </a:rPr>
              <a:t>Cancel</a:t>
            </a:r>
            <a:r>
              <a:rPr lang="en-US" b="1" dirty="0">
                <a:solidFill>
                  <a:srgbClr val="F44336"/>
                </a:solidFill>
                <a:highlight>
                  <a:srgbClr val="F44336"/>
                </a:highlight>
              </a:rPr>
              <a:t> .</a:t>
            </a:r>
            <a:r>
              <a:rPr lang="en-US" dirty="0"/>
              <a:t> to end early and choose new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BAF0E-12AA-43AA-9E56-EBA1E99E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951866"/>
            <a:ext cx="5486400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354BE1-536D-4823-9C4C-64FD36E00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536360"/>
            <a:ext cx="3474720" cy="1845945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63FF0F9-7086-485E-8D4C-4577083EB19C}"/>
              </a:ext>
            </a:extLst>
          </p:cNvPr>
          <p:cNvSpPr/>
          <p:nvPr/>
        </p:nvSpPr>
        <p:spPr>
          <a:xfrm>
            <a:off x="3718562" y="3138488"/>
            <a:ext cx="767713" cy="269081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32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1D15A-A4E5-4231-8DB2-E695B203EC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</a:t>
            </a:r>
            <a:r>
              <a:rPr lang="en-US" b="1" dirty="0"/>
              <a:t>Out: Plots </a:t>
            </a:r>
            <a:r>
              <a:rPr lang="en-US" dirty="0"/>
              <a:t>tab shows the simulation outputs as it runs.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Slide the "frame" bar to advance time in the simulation.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Use the dropdown box to choose a different substrate for visualization.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Use "fix" to manually set the plot range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the righthand dropdown box to change coloring (</a:t>
            </a:r>
            <a:r>
              <a:rPr lang="en-US" dirty="0" err="1"/>
              <a:t>YIOrRd</a:t>
            </a:r>
            <a:r>
              <a:rPr lang="en-US" dirty="0"/>
              <a:t>, </a:t>
            </a:r>
            <a:r>
              <a:rPr lang="en-US" dirty="0" err="1"/>
              <a:t>viridis</a:t>
            </a:r>
            <a:r>
              <a:rPr lang="en-US" dirty="0"/>
              <a:t>, jet, …)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checkboxes on the right let you choose plotting options for the cells.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Note:</a:t>
            </a:r>
            <a:r>
              <a:rPr lang="en-US" dirty="0"/>
              <a:t> Some older apps may split the output into separate "substrate" and "cell" tabs, rather than overlay them.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F328B5-C371-46CD-9B0F-0E16DE5E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6F99C75-0558-4449-808D-948E8D52D172}"/>
              </a:ext>
            </a:extLst>
          </p:cNvPr>
          <p:cNvSpPr/>
          <p:nvPr/>
        </p:nvSpPr>
        <p:spPr>
          <a:xfrm>
            <a:off x="4427220" y="2289334"/>
            <a:ext cx="137160" cy="228600"/>
          </a:xfrm>
          <a:prstGeom prst="downArrow">
            <a:avLst>
              <a:gd name="adj1" fmla="val 4008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72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simulation plots and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8A9F9-29E3-47E8-8DB5-C3112389C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At the bottom of the output tab, you can find options to download your simulation data.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</a:t>
            </a:r>
            <a:r>
              <a:rPr lang="en-US" b="1" dirty="0">
                <a:highlight>
                  <a:srgbClr val="FF9800"/>
                </a:highlight>
              </a:rPr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FF9800"/>
                </a:highlight>
              </a:rPr>
              <a:t>svg.zip</a:t>
            </a:r>
            <a:r>
              <a:rPr lang="en-US" b="1" dirty="0">
                <a:highlight>
                  <a:srgbClr val="FF9800"/>
                </a:highlight>
              </a:rPr>
              <a:t> </a:t>
            </a:r>
            <a:r>
              <a:rPr lang="en-US" b="1" dirty="0">
                <a:solidFill>
                  <a:srgbClr val="FF9800"/>
                </a:solidFill>
                <a:highlight>
                  <a:srgbClr val="FF9800"/>
                </a:highlight>
              </a:rPr>
              <a:t>.</a:t>
            </a:r>
            <a:r>
              <a:rPr lang="en-US" dirty="0"/>
              <a:t> to download all the SVG cell plots as a single ZIP file.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Click </a:t>
            </a:r>
            <a:r>
              <a:rPr lang="en-US" b="1" dirty="0">
                <a:highlight>
                  <a:srgbClr val="FF9800"/>
                </a:highlight>
              </a:rPr>
              <a:t>  </a:t>
            </a:r>
            <a:r>
              <a:rPr lang="en-US" b="1" dirty="0">
                <a:solidFill>
                  <a:schemeClr val="bg1"/>
                </a:solidFill>
                <a:highlight>
                  <a:srgbClr val="FF9800"/>
                </a:highlight>
              </a:rPr>
              <a:t>mcds.zip</a:t>
            </a:r>
            <a:r>
              <a:rPr lang="en-US" b="1" dirty="0">
                <a:highlight>
                  <a:srgbClr val="FF9800"/>
                </a:highlight>
              </a:rPr>
              <a:t> </a:t>
            </a:r>
            <a:r>
              <a:rPr lang="en-US" b="1" dirty="0">
                <a:solidFill>
                  <a:srgbClr val="FF9800"/>
                </a:solidFill>
                <a:highlight>
                  <a:srgbClr val="FF9800"/>
                </a:highlight>
              </a:rPr>
              <a:t>.</a:t>
            </a:r>
            <a:r>
              <a:rPr lang="en-US" dirty="0"/>
              <a:t> to download all the simulation data (in </a:t>
            </a:r>
            <a:r>
              <a:rPr lang="en-US" dirty="0" err="1"/>
              <a:t>MultiCellDS</a:t>
            </a:r>
            <a:r>
              <a:rPr lang="en-US" dirty="0"/>
              <a:t> format) as a single ZIP file.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/>
              <a:t>Note:</a:t>
            </a:r>
            <a:r>
              <a:rPr lang="en-US" dirty="0"/>
              <a:t> These download buttons only work after a simulation has finished running.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See the </a:t>
            </a:r>
            <a:r>
              <a:rPr lang="en-US" dirty="0">
                <a:hlinkClick r:id="rId2"/>
              </a:rPr>
              <a:t>PhysiCell-Tools</a:t>
            </a:r>
            <a:r>
              <a:rPr lang="en-US" dirty="0"/>
              <a:t> ecosystem for tips on loading simulation data in </a:t>
            </a:r>
            <a:r>
              <a:rPr lang="en-US" dirty="0" err="1"/>
              <a:t>Matlab</a:t>
            </a:r>
            <a:r>
              <a:rPr lang="en-US" dirty="0"/>
              <a:t>, Python, and other environments.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4A2C1-7685-4F12-A4CC-D68874EBB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51304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2B99157-DA0D-4841-A580-62EFB758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307B35-8D84-4BA2-8128-A71EB12F3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FF0000"/>
                </a:solidFill>
              </a:rPr>
              <a:t>Super fast:</a:t>
            </a:r>
            <a:r>
              <a:rPr lang="en-US" dirty="0"/>
              <a:t> 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Intermediate: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	Please proceed to 4 (Introduction to PhysiCell)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https://github.com/physicell-training/04-PhysiCell-intro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>
                <a:solidFill>
                  <a:srgbClr val="00B050"/>
                </a:solidFill>
              </a:rPr>
              <a:t>Full training:</a:t>
            </a:r>
            <a:r>
              <a:rPr lang="en-US" dirty="0"/>
              <a:t> 	Please proceed to 3 (What is an agent-based model?)</a:t>
            </a:r>
            <a:br>
              <a:rPr lang="en-US" dirty="0"/>
            </a:br>
            <a:r>
              <a:rPr lang="en-US" b="1" dirty="0"/>
              <a:t>link:</a:t>
            </a:r>
            <a:r>
              <a:rPr lang="en-US" dirty="0"/>
              <a:t> 	</a:t>
            </a:r>
            <a:r>
              <a:rPr lang="en-US" dirty="0">
                <a:hlinkClick r:id="rId3"/>
              </a:rPr>
              <a:t>https://github.com/physicell-training/03-What-is-ABM</a:t>
            </a: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endParaRPr lang="en-US" b="1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/>
              <a:t>More lessons: </a:t>
            </a:r>
            <a:r>
              <a:rPr lang="en-US">
                <a:hlinkClick r:id="rId4"/>
              </a:rPr>
              <a:t>https</a:t>
            </a:r>
            <a:r>
              <a:rPr lang="en-US" dirty="0">
                <a:hlinkClick r:id="rId4"/>
              </a:rPr>
              <a:t>://github.com/physicell-training/master-list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99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Lesson Planning: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Randy Heiland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Slides: </a:t>
            </a:r>
            <a:r>
              <a:rPr lang="en-US" dirty="0"/>
              <a:t>	Paul Macklin, Drew Willis, Randy </a:t>
            </a:r>
            <a:r>
              <a:rPr lang="en-US" dirty="0" err="1"/>
              <a:t>Heiland</a:t>
            </a:r>
            <a:r>
              <a:rPr lang="en-US" dirty="0"/>
              <a:t>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Recording: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Post-production:</a:t>
            </a:r>
            <a:r>
              <a:rPr lang="en-US" dirty="0"/>
              <a:t>	Paul Macklin, Drew Willis</a:t>
            </a:r>
            <a:r>
              <a:rPr lang="en-US" baseline="30000" dirty="0"/>
              <a:t>*</a:t>
            </a:r>
            <a:r>
              <a:rPr lang="en-US" dirty="0"/>
              <a:t>, Kali Konstantinopoulos</a:t>
            </a:r>
            <a:r>
              <a:rPr lang="en-US" baseline="30000" dirty="0"/>
              <a:t>*</a:t>
            </a:r>
            <a:r>
              <a:rPr lang="en-US" dirty="0"/>
              <a:t>  </a:t>
            </a:r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Microapps: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https://www.nanohub.org/tools/pc4biorobots</a:t>
            </a:r>
            <a:endParaRPr lang="en-US" dirty="0"/>
          </a:p>
          <a:p>
            <a:pPr marL="171450" lvl="1" indent="0">
              <a:buNone/>
            </a:pPr>
            <a:r>
              <a:rPr lang="en-US" dirty="0"/>
              <a:t>* denotes undergraduate researcher </a:t>
            </a:r>
          </a:p>
          <a:p>
            <a:pPr marL="0" indent="0">
              <a:buNone/>
            </a:pPr>
            <a:endParaRPr lang="en-US" sz="1800" b="1" dirty="0">
              <a:solidFill>
                <a:srgbClr val="990000"/>
              </a:solidFill>
            </a:endParaRPr>
          </a:p>
          <a:p>
            <a:pPr marL="0" indent="0">
              <a:buNone/>
            </a:pPr>
            <a:r>
              <a:rPr lang="en-US" sz="2900" b="1" dirty="0">
                <a:solidFill>
                  <a:srgbClr val="990000"/>
                </a:solidFill>
              </a:rPr>
              <a:t>Funding</a:t>
            </a:r>
            <a:r>
              <a:rPr lang="en-US" b="1" dirty="0">
                <a:solidFill>
                  <a:srgbClr val="990000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pPr marL="0" indent="0">
              <a:buNone/>
            </a:pPr>
            <a:r>
              <a:rPr lang="en-US" dirty="0"/>
              <a:t>* 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2809092" y="233172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449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34C3-2C9D-4D16-A50C-F324838A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896FF-4275-4A0D-907C-2930EBAB3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These tutorials use cloud-hosted PhysiCell models on </a:t>
            </a:r>
            <a:r>
              <a:rPr lang="en-US" dirty="0">
                <a:hlinkClick r:id="rId2"/>
              </a:rPr>
              <a:t>nanoHUB.org</a:t>
            </a:r>
            <a:r>
              <a:rPr lang="en-US" dirty="0"/>
              <a:t>. </a:t>
            </a:r>
          </a:p>
          <a:p>
            <a:r>
              <a:rPr lang="en-US" dirty="0" err="1"/>
              <a:t>nanoHUB</a:t>
            </a:r>
            <a:r>
              <a:rPr lang="en-US" dirty="0"/>
              <a:t> is </a:t>
            </a:r>
            <a:r>
              <a:rPr lang="en-US" b="1" dirty="0"/>
              <a:t>free</a:t>
            </a:r>
            <a:r>
              <a:rPr lang="en-US" dirty="0"/>
              <a:t>, but it requires a one-time registration.</a:t>
            </a:r>
          </a:p>
          <a:p>
            <a:r>
              <a:rPr lang="en-US" b="1" u="sng" dirty="0"/>
              <a:t>Steps</a:t>
            </a:r>
            <a:r>
              <a:rPr lang="en-US" b="1" dirty="0"/>
              <a:t>: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>
                <a:hlinkClick r:id="rId3"/>
              </a:rPr>
              <a:t>https://nanohub.org/register</a:t>
            </a:r>
            <a:r>
              <a:rPr lang="en-US" dirty="0"/>
              <a:t>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"Sign in with Google"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a Google account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"No" (so it doesn't try to associate with some other </a:t>
            </a:r>
            <a:r>
              <a:rPr lang="en-US" dirty="0" err="1"/>
              <a:t>nanoHIB</a:t>
            </a:r>
            <a:r>
              <a:rPr lang="en-US" dirty="0"/>
              <a:t> account)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Finish filling in details, and you're done! </a:t>
            </a:r>
          </a:p>
          <a:p>
            <a:pPr marL="630237" lvl="1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Use your google account for future logins.  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086E5C-0270-45C9-ACF6-AD0559D215EF}"/>
              </a:ext>
            </a:extLst>
          </p:cNvPr>
          <p:cNvGrpSpPr/>
          <p:nvPr/>
        </p:nvGrpSpPr>
        <p:grpSpPr>
          <a:xfrm>
            <a:off x="5159813" y="726413"/>
            <a:ext cx="3307995" cy="1828801"/>
            <a:chOff x="4994868" y="866226"/>
            <a:chExt cx="3307995" cy="18288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4F50DD-9F38-4541-B918-3232622F6EC6}"/>
                </a:ext>
              </a:extLst>
            </p:cNvPr>
            <p:cNvSpPr txBox="1"/>
            <p:nvPr/>
          </p:nvSpPr>
          <p:spPr>
            <a:xfrm>
              <a:off x="4994868" y="866226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/>
                <a:t>2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0A5B62-8DF2-4261-A583-DE8203B23ADF}"/>
                </a:ext>
              </a:extLst>
            </p:cNvPr>
            <p:cNvGrpSpPr/>
            <p:nvPr/>
          </p:nvGrpSpPr>
          <p:grpSpPr>
            <a:xfrm>
              <a:off x="5294630" y="866227"/>
              <a:ext cx="3008233" cy="1828800"/>
              <a:chOff x="5294630" y="866227"/>
              <a:chExt cx="3008233" cy="18288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D06138C-D44D-4ABC-BBDD-3ACC5B7B7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630" y="866227"/>
                <a:ext cx="3008233" cy="1828800"/>
              </a:xfrm>
              <a:prstGeom prst="rect">
                <a:avLst/>
              </a:prstGeom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90FC17B-8A82-4CBC-A328-60F70264A9B4}"/>
                  </a:ext>
                </a:extLst>
              </p:cNvPr>
              <p:cNvSpPr/>
              <p:nvPr/>
            </p:nvSpPr>
            <p:spPr>
              <a:xfrm>
                <a:off x="5353050" y="2149475"/>
                <a:ext cx="219392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ED6CDA-25A2-4DBF-8DF9-A288C79F0BCB}"/>
              </a:ext>
            </a:extLst>
          </p:cNvPr>
          <p:cNvGrpSpPr/>
          <p:nvPr/>
        </p:nvGrpSpPr>
        <p:grpSpPr>
          <a:xfrm>
            <a:off x="4952299" y="2839253"/>
            <a:ext cx="1671362" cy="1371600"/>
            <a:chOff x="4796440" y="2965450"/>
            <a:chExt cx="1671362" cy="1371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4AED0E-A7B7-4557-AD1F-A19DDD2352B7}"/>
                </a:ext>
              </a:extLst>
            </p:cNvPr>
            <p:cNvSpPr txBox="1"/>
            <p:nvPr/>
          </p:nvSpPr>
          <p:spPr>
            <a:xfrm>
              <a:off x="4796440" y="2965450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800" b="1" dirty="0"/>
                <a:t>3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5DC1FD-3933-4CD7-855C-CF0214EE8914}"/>
                </a:ext>
              </a:extLst>
            </p:cNvPr>
            <p:cNvGrpSpPr/>
            <p:nvPr/>
          </p:nvGrpSpPr>
          <p:grpSpPr>
            <a:xfrm>
              <a:off x="5096202" y="2965450"/>
              <a:ext cx="1371600" cy="1371600"/>
              <a:chOff x="5096202" y="2965450"/>
              <a:chExt cx="1371600" cy="13716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ED30853-4D46-4CAF-BBB7-B140B9E07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78" r="21630"/>
              <a:stretch/>
            </p:blipFill>
            <p:spPr>
              <a:xfrm>
                <a:off x="5096202" y="296545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04395A0-4D19-499E-985A-51D8A934F946}"/>
                  </a:ext>
                </a:extLst>
              </p:cNvPr>
              <p:cNvSpPr/>
              <p:nvPr/>
            </p:nvSpPr>
            <p:spPr>
              <a:xfrm>
                <a:off x="5294629" y="3541882"/>
                <a:ext cx="104584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C7CDF6-3C93-4293-837B-468C9D06DFB5}"/>
              </a:ext>
            </a:extLst>
          </p:cNvPr>
          <p:cNvGrpSpPr/>
          <p:nvPr/>
        </p:nvGrpSpPr>
        <p:grpSpPr>
          <a:xfrm>
            <a:off x="7003961" y="2839253"/>
            <a:ext cx="1671362" cy="1371600"/>
            <a:chOff x="7003961" y="2829728"/>
            <a:chExt cx="1671362" cy="13716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DB8658D-945D-42A0-9C41-B84DBE50AE55}"/>
                </a:ext>
              </a:extLst>
            </p:cNvPr>
            <p:cNvGrpSpPr/>
            <p:nvPr/>
          </p:nvGrpSpPr>
          <p:grpSpPr>
            <a:xfrm>
              <a:off x="7003961" y="2829728"/>
              <a:ext cx="1671362" cy="1371600"/>
              <a:chOff x="7003961" y="2958219"/>
              <a:chExt cx="1671362" cy="1371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A337EE1-5C03-4C13-AC31-455CF12AA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7577" r="21630"/>
              <a:stretch/>
            </p:blipFill>
            <p:spPr>
              <a:xfrm>
                <a:off x="7303723" y="2958219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3C98E-38FC-4963-A608-C6C5437082B0}"/>
                  </a:ext>
                </a:extLst>
              </p:cNvPr>
              <p:cNvSpPr txBox="1"/>
              <p:nvPr/>
            </p:nvSpPr>
            <p:spPr>
              <a:xfrm>
                <a:off x="7003961" y="2958219"/>
                <a:ext cx="2997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1" dirty="0"/>
                  <a:t>4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B336B81-115C-44AB-ABF4-B3D44E686BB6}"/>
                </a:ext>
              </a:extLst>
            </p:cNvPr>
            <p:cNvSpPr/>
            <p:nvPr/>
          </p:nvSpPr>
          <p:spPr>
            <a:xfrm>
              <a:off x="7546975" y="3586584"/>
              <a:ext cx="517347" cy="1967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29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2E7-AC30-4EE6-B5F0-C31341D6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6D64C-8AF8-42EE-9A54-EAF80E2F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of the PhysiCell lessons are paired with </a:t>
            </a:r>
            <a:r>
              <a:rPr lang="en-US" b="1" dirty="0"/>
              <a:t>educational microapps</a:t>
            </a:r>
            <a:r>
              <a:rPr lang="en-US" dirty="0"/>
              <a:t>: </a:t>
            </a:r>
            <a:br>
              <a:rPr lang="en-US" dirty="0"/>
            </a:br>
            <a:br>
              <a:rPr lang="en-US" sz="900" dirty="0"/>
            </a:br>
            <a:r>
              <a:rPr lang="en-US" dirty="0"/>
              <a:t>	targeted cloud-hosted models designed to illustrate a core </a:t>
            </a:r>
            <a:br>
              <a:rPr lang="en-US" dirty="0"/>
            </a:br>
            <a:r>
              <a:rPr lang="en-US" dirty="0"/>
              <a:t>	PhysiCell concept. </a:t>
            </a:r>
          </a:p>
          <a:p>
            <a:endParaRPr lang="en-US" dirty="0"/>
          </a:p>
          <a:p>
            <a:r>
              <a:rPr lang="en-US" dirty="0"/>
              <a:t>All PhysiCell-powered </a:t>
            </a:r>
            <a:r>
              <a:rPr lang="en-US" dirty="0" err="1"/>
              <a:t>nanoHUB</a:t>
            </a:r>
            <a:r>
              <a:rPr lang="en-US" dirty="0"/>
              <a:t> apps share common features. </a:t>
            </a:r>
          </a:p>
          <a:p>
            <a:endParaRPr lang="en-US" dirty="0"/>
          </a:p>
          <a:p>
            <a:r>
              <a:rPr lang="en-US" dirty="0"/>
              <a:t>This brief lesson will walk you through those features.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42816-D550-4734-9C40-2E41B3CF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versus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A27B-79CB-443A-A840-FDD7BD663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considerable debate, the </a:t>
            </a:r>
            <a:r>
              <a:rPr lang="en-US" dirty="0" err="1"/>
              <a:t>nanoHUB</a:t>
            </a:r>
            <a:r>
              <a:rPr lang="en-US" dirty="0"/>
              <a:t> community arrived at these definitions: </a:t>
            </a:r>
          </a:p>
          <a:p>
            <a:endParaRPr lang="en-US" sz="900" dirty="0"/>
          </a:p>
          <a:p>
            <a:pPr lvl="1"/>
            <a:r>
              <a:rPr lang="en-US" dirty="0"/>
              <a:t>A </a:t>
            </a:r>
            <a:r>
              <a:rPr lang="en-US" b="1" dirty="0"/>
              <a:t>tool </a:t>
            </a:r>
            <a:r>
              <a:rPr lang="en-US" dirty="0"/>
              <a:t>is an application with broader feature sets and less constrained use cases. A tool tends to require more extensive training to understand the full feature set. </a:t>
            </a:r>
          </a:p>
          <a:p>
            <a:pPr lvl="2"/>
            <a:r>
              <a:rPr lang="en-US" dirty="0"/>
              <a:t>Future PhysiCell-powered </a:t>
            </a:r>
            <a:r>
              <a:rPr lang="en-US" dirty="0" err="1"/>
              <a:t>nanoHUB</a:t>
            </a:r>
            <a:r>
              <a:rPr lang="en-US" dirty="0"/>
              <a:t> resources may be tools if they allow general-purpose modeling using PhysiCell as the engine. </a:t>
            </a:r>
          </a:p>
          <a:p>
            <a:pPr lvl="1"/>
            <a:endParaRPr lang="en-US" sz="900" dirty="0"/>
          </a:p>
          <a:p>
            <a:pPr lvl="1"/>
            <a:r>
              <a:rPr lang="en-US" dirty="0"/>
              <a:t>An </a:t>
            </a:r>
            <a:r>
              <a:rPr lang="en-US" b="1" dirty="0"/>
              <a:t>app </a:t>
            </a:r>
            <a:r>
              <a:rPr lang="en-US" dirty="0"/>
              <a:t>is purpose-driven model or constrained tool with relatively constrained and focused use cases. Users can generally learn an app in one or two unguided sessions.</a:t>
            </a:r>
          </a:p>
          <a:p>
            <a:pPr lvl="2"/>
            <a:r>
              <a:rPr lang="en-US" dirty="0"/>
              <a:t>Most PhysiCell-powered </a:t>
            </a:r>
            <a:r>
              <a:rPr lang="en-US" dirty="0" err="1"/>
              <a:t>nanoHUB</a:t>
            </a:r>
            <a:r>
              <a:rPr lang="en-US" dirty="0"/>
              <a:t> resources are apps. </a:t>
            </a:r>
            <a:endParaRPr lang="en-US" sz="800" dirty="0"/>
          </a:p>
          <a:p>
            <a:pPr lvl="1"/>
            <a:endParaRPr lang="en-US" dirty="0"/>
          </a:p>
          <a:p>
            <a:r>
              <a:rPr lang="en-US" dirty="0"/>
              <a:t>There may be blurred distinctions between tools and apps in some cases, such as PhysiCell apps that can simulate a broad variety of </a:t>
            </a:r>
            <a:r>
              <a:rPr lang="en-US" dirty="0" err="1"/>
              <a:t>nanotherapies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5609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nanoHUB</a:t>
            </a:r>
            <a:r>
              <a:rPr lang="en-US" dirty="0"/>
              <a:t> app: biorobots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sample model explores how engineered cells could be used as a </a:t>
            </a:r>
            <a:r>
              <a:rPr lang="en-US" b="1" dirty="0"/>
              <a:t>multicellular cargo delivery system.</a:t>
            </a:r>
            <a:br>
              <a:rPr lang="en-US" b="1" dirty="0"/>
            </a:br>
            <a:r>
              <a:rPr lang="en-US" sz="900" dirty="0"/>
              <a:t>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https://nanohub.org/tools/pc4biorobots</a:t>
            </a:r>
            <a:r>
              <a:rPr lang="en-US" dirty="0"/>
              <a:t> </a:t>
            </a:r>
            <a:br>
              <a:rPr lang="en-US" dirty="0"/>
            </a:br>
            <a:endParaRPr lang="en-US" sz="900" dirty="0"/>
          </a:p>
          <a:p>
            <a:r>
              <a:rPr lang="en-US" b="1" dirty="0">
                <a:solidFill>
                  <a:srgbClr val="00B050"/>
                </a:solidFill>
              </a:rPr>
              <a:t>Director</a:t>
            </a:r>
            <a:r>
              <a:rPr lang="en-US" dirty="0"/>
              <a:t> </a:t>
            </a:r>
            <a:r>
              <a:rPr lang="en-US" b="1" dirty="0"/>
              <a:t>cells:</a:t>
            </a:r>
            <a:r>
              <a:rPr lang="en-US" dirty="0"/>
              <a:t>	Release a chemoattractant to guide delivery of cargo</a:t>
            </a:r>
          </a:p>
          <a:p>
            <a:r>
              <a:rPr lang="en-US" b="1" dirty="0">
                <a:solidFill>
                  <a:srgbClr val="0000FF"/>
                </a:solidFill>
              </a:rPr>
              <a:t>Cargo</a:t>
            </a:r>
            <a:r>
              <a:rPr lang="en-US" b="1" dirty="0"/>
              <a:t> cells:</a:t>
            </a:r>
            <a:r>
              <a:rPr lang="en-US" dirty="0"/>
              <a:t>	Release a chemoattractant to guide worker cells until 				they are attached. 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Worker</a:t>
            </a:r>
            <a:r>
              <a:rPr lang="en-US" b="1" dirty="0"/>
              <a:t> cells:</a:t>
            </a:r>
            <a:r>
              <a:rPr lang="en-US" dirty="0"/>
              <a:t> 	When unattached to cargo, use chemotaxis to seek</a:t>
            </a:r>
            <a:br>
              <a:rPr lang="en-US" dirty="0"/>
            </a:br>
            <a:r>
              <a:rPr lang="en-US" dirty="0"/>
              <a:t>			cargo cells and adhere to them.</a:t>
            </a:r>
            <a:br>
              <a:rPr lang="en-US" dirty="0"/>
            </a:br>
            <a:br>
              <a:rPr lang="en-US" sz="1000" dirty="0"/>
            </a:br>
            <a:r>
              <a:rPr lang="en-US" dirty="0"/>
              <a:t>			When attached to cargo, use chemotaxis to drag cargo</a:t>
            </a:r>
            <a:br>
              <a:rPr lang="en-US" dirty="0"/>
            </a:br>
            <a:r>
              <a:rPr lang="en-US" dirty="0"/>
              <a:t>			towards directors for delivery.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480FC7F-160C-4223-95B3-42D437EDA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478" y="1077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5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Splash screen and launching the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PhysiCell-powered </a:t>
            </a:r>
            <a:r>
              <a:rPr lang="en-US" dirty="0" err="1"/>
              <a:t>nanoHUB</a:t>
            </a:r>
            <a:r>
              <a:rPr lang="en-US" dirty="0"/>
              <a:t> app has a splash page:</a:t>
            </a:r>
          </a:p>
          <a:p>
            <a:pPr marL="0" indent="0">
              <a:buNone/>
            </a:pPr>
            <a:endParaRPr lang="en-US" sz="1000" dirty="0"/>
          </a:p>
          <a:p>
            <a:pPr lvl="1"/>
            <a:r>
              <a:rPr lang="en-US" dirty="0"/>
              <a:t>Background information on the tool and model</a:t>
            </a:r>
          </a:p>
          <a:p>
            <a:pPr lvl="1"/>
            <a:r>
              <a:rPr lang="en-US" dirty="0"/>
              <a:t>Use metrics</a:t>
            </a:r>
          </a:p>
          <a:p>
            <a:pPr lvl="1"/>
            <a:r>
              <a:rPr lang="en-US" dirty="0"/>
              <a:t>Citation information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ighlight>
                  <a:srgbClr val="61899E"/>
                </a:highlight>
              </a:rPr>
              <a:t> </a:t>
            </a:r>
            <a:r>
              <a:rPr lang="en-US" b="1" dirty="0">
                <a:solidFill>
                  <a:schemeClr val="bg1"/>
                </a:solidFill>
                <a:highlight>
                  <a:srgbClr val="61899E"/>
                </a:highlight>
              </a:rPr>
              <a:t>LAUNCH TOOL </a:t>
            </a:r>
            <a:r>
              <a:rPr lang="en-US" b="1" dirty="0"/>
              <a:t> </a:t>
            </a:r>
            <a:r>
              <a:rPr lang="en-US" dirty="0"/>
              <a:t>button. Click this!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7D83C-94E2-4846-B473-82788E9FC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400D25C-BCF2-4B05-86A7-D2BA84073280}"/>
              </a:ext>
            </a:extLst>
          </p:cNvPr>
          <p:cNvSpPr/>
          <p:nvPr/>
        </p:nvSpPr>
        <p:spPr>
          <a:xfrm>
            <a:off x="6100763" y="2226429"/>
            <a:ext cx="1178718" cy="379612"/>
          </a:xfrm>
          <a:prstGeom prst="flowChartAlternate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5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4F509-A06D-4DA1-A31D-AF87141DC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about</a:t>
            </a:r>
            <a:r>
              <a:rPr lang="en-US" dirty="0"/>
              <a:t> tab gives </a:t>
            </a:r>
            <a:r>
              <a:rPr lang="en-US" i="1" dirty="0"/>
              <a:t>in-app </a:t>
            </a:r>
            <a:r>
              <a:rPr lang="en-US" dirty="0"/>
              <a:t>documentation about the mathematics of the model:</a:t>
            </a:r>
          </a:p>
          <a:p>
            <a:pPr lvl="1"/>
            <a:r>
              <a:rPr lang="en-US" dirty="0"/>
              <a:t>background</a:t>
            </a:r>
          </a:p>
          <a:p>
            <a:pPr lvl="1"/>
            <a:r>
              <a:rPr lang="en-US" dirty="0"/>
              <a:t>diffusing substrates</a:t>
            </a:r>
          </a:p>
          <a:p>
            <a:pPr lvl="1"/>
            <a:r>
              <a:rPr lang="en-US" dirty="0"/>
              <a:t>key cell types and behaviors</a:t>
            </a:r>
          </a:p>
          <a:p>
            <a:endParaRPr lang="en-US" dirty="0"/>
          </a:p>
          <a:p>
            <a:r>
              <a:rPr lang="en-US" dirty="0"/>
              <a:t>This tab also describes the main user parameters of the model.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7C726-6CB0-429F-AF12-99028C6F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7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basics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49AD-6B00-453B-B67B-7B0268E2E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config basics </a:t>
            </a:r>
            <a:r>
              <a:rPr lang="en-US" dirty="0"/>
              <a:t>tab lets you set up the simulation:</a:t>
            </a:r>
          </a:p>
          <a:p>
            <a:pPr lvl="1"/>
            <a:r>
              <a:rPr lang="en-US" dirty="0"/>
              <a:t>Set the domain size and spatial resolution</a:t>
            </a:r>
          </a:p>
          <a:p>
            <a:pPr lvl="2"/>
            <a:r>
              <a:rPr lang="en-US" dirty="0"/>
              <a:t>Might be disabled in some apps.</a:t>
            </a:r>
          </a:p>
          <a:p>
            <a:pPr lvl="1"/>
            <a:r>
              <a:rPr lang="en-US" dirty="0"/>
              <a:t>Set the final simulation time</a:t>
            </a:r>
          </a:p>
          <a:p>
            <a:pPr lvl="1"/>
            <a:r>
              <a:rPr lang="en-US" dirty="0"/>
              <a:t>Set the number of threads (capped at 4 on </a:t>
            </a:r>
            <a:r>
              <a:rPr lang="en-US" dirty="0" err="1"/>
              <a:t>nanoHUB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Specify how often to save cell plots</a:t>
            </a:r>
          </a:p>
          <a:p>
            <a:pPr lvl="1"/>
            <a:r>
              <a:rPr lang="en-US" dirty="0"/>
              <a:t>Specify how often to save diffusing substrate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BDECC-E661-4C04-A4E9-E75C3503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3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549AD-6B00-453B-B67B-7B0268E2E5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</a:t>
            </a:r>
            <a:r>
              <a:rPr lang="en-US" b="1" dirty="0"/>
              <a:t>microenvironment</a:t>
            </a:r>
            <a:r>
              <a:rPr lang="en-US" dirty="0"/>
              <a:t> tab lets you set diffusion options: </a:t>
            </a:r>
          </a:p>
          <a:p>
            <a:pPr lvl="1"/>
            <a:r>
              <a:rPr lang="en-US" dirty="0"/>
              <a:t>For each substrate, set:</a:t>
            </a:r>
          </a:p>
          <a:p>
            <a:pPr lvl="2"/>
            <a:r>
              <a:rPr lang="en-US" dirty="0"/>
              <a:t>diffusion coefficient</a:t>
            </a:r>
          </a:p>
          <a:p>
            <a:pPr lvl="2"/>
            <a:r>
              <a:rPr lang="en-US" dirty="0"/>
              <a:t>decay rate </a:t>
            </a:r>
          </a:p>
          <a:p>
            <a:pPr lvl="2"/>
            <a:r>
              <a:rPr lang="en-US" dirty="0"/>
              <a:t>initial condition</a:t>
            </a:r>
          </a:p>
          <a:p>
            <a:pPr lvl="3"/>
            <a:r>
              <a:rPr lang="en-US" dirty="0"/>
              <a:t>applied uniformly throughout the domain</a:t>
            </a:r>
          </a:p>
          <a:p>
            <a:pPr lvl="2"/>
            <a:r>
              <a:rPr lang="en-US" dirty="0"/>
              <a:t>Dirichlet boundary condition</a:t>
            </a:r>
          </a:p>
          <a:p>
            <a:pPr lvl="3"/>
            <a:r>
              <a:rPr lang="en-US" dirty="0"/>
              <a:t>applied uniformly to the boundary </a:t>
            </a:r>
          </a:p>
          <a:p>
            <a:pPr lvl="3"/>
            <a:r>
              <a:rPr lang="en-US" dirty="0"/>
              <a:t>"uncheck" to disable this and revert to Neumann (zero flux) conditions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Enable or disable calculation of substrate gradients</a:t>
            </a:r>
          </a:p>
          <a:p>
            <a:pPr lvl="2"/>
            <a:r>
              <a:rPr lang="en-US" dirty="0"/>
              <a:t>needed for cell chemotaxis</a:t>
            </a:r>
          </a:p>
          <a:p>
            <a:pPr lvl="1">
              <a:spcBef>
                <a:spcPts val="900"/>
              </a:spcBef>
            </a:pPr>
            <a:r>
              <a:rPr lang="en-US" dirty="0"/>
              <a:t>Enable or disable full tracking of internalized substrates in each cell</a:t>
            </a:r>
          </a:p>
          <a:p>
            <a:pPr lvl="2"/>
            <a:r>
              <a:rPr lang="en-US" dirty="0"/>
              <a:t>needed for some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13A47-95DC-4B15-A1B5-E11C8EB1F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114425"/>
            <a:ext cx="5486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3293"/>
      </p:ext>
    </p:extLst>
  </p:cSld>
  <p:clrMapOvr>
    <a:masterClrMapping/>
  </p:clrMapOvr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</TotalTime>
  <Words>1083</Words>
  <Application>Microsoft Office PowerPoint</Application>
  <PresentationFormat>On-screen Show (16:9)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</vt:lpstr>
      <vt:lpstr>Wingdings</vt:lpstr>
      <vt:lpstr>Macklin Lab (IU v7)</vt:lpstr>
      <vt:lpstr>Lesson 2: How to use a PhysiCell nanoHUB app</vt:lpstr>
      <vt:lpstr>nanoHUB Account</vt:lpstr>
      <vt:lpstr>Goals</vt:lpstr>
      <vt:lpstr>Tools versus Apps</vt:lpstr>
      <vt:lpstr>Sample nanoHUB app: biorobots</vt:lpstr>
      <vt:lpstr>Splash screen and launching the tool</vt:lpstr>
      <vt:lpstr>About</vt:lpstr>
      <vt:lpstr>Configuration basics</vt:lpstr>
      <vt:lpstr>Microenvironment</vt:lpstr>
      <vt:lpstr>User parameters</vt:lpstr>
      <vt:lpstr>Running</vt:lpstr>
      <vt:lpstr>Simulation output</vt:lpstr>
      <vt:lpstr>Downloading simulation plots and data</vt:lpstr>
      <vt:lpstr>PowerPoint Presentation</vt:lpstr>
      <vt:lpstr>Next steps</vt:lpstr>
      <vt:lpstr>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293</cp:revision>
  <cp:lastPrinted>2016-10-13T20:36:44Z</cp:lastPrinted>
  <dcterms:created xsi:type="dcterms:W3CDTF">2017-08-25T15:45:43Z</dcterms:created>
  <dcterms:modified xsi:type="dcterms:W3CDTF">2019-11-25T02:30:44Z</dcterms:modified>
</cp:coreProperties>
</file>